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8" r:id="rId3"/>
    <p:sldId id="257" r:id="rId4"/>
    <p:sldId id="262" r:id="rId6"/>
    <p:sldId id="261" r:id="rId7"/>
    <p:sldId id="264" r:id="rId8"/>
    <p:sldId id="265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6" userDrawn="1">
          <p15:clr>
            <a:srgbClr val="A4A3A4"/>
          </p15:clr>
        </p15:guide>
        <p15:guide id="2" pos="384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唐 凯" initials="唐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86"/>
        <p:guide pos="384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commentAuthors" Target="commentAuthors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tags" Target="../tags/tag63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.png"/><Relationship Id="rId3" Type="http://schemas.openxmlformats.org/officeDocument/2006/relationships/tags" Target="../tags/tag65.xml"/><Relationship Id="rId2" Type="http://schemas.openxmlformats.org/officeDocument/2006/relationships/image" Target="../media/image2.png"/><Relationship Id="rId1" Type="http://schemas.openxmlformats.org/officeDocument/2006/relationships/tags" Target="../tags/tag6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3670300" y="1158240"/>
            <a:ext cx="1618615" cy="161861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softEdge rad="368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民国报纸字体" panose="02000000000000000000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95400" y="1750060"/>
            <a:ext cx="9601200" cy="11068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6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a厚底黑" panose="00020600040101010101" charset="-122"/>
                <a:ea typeface="Aa厚底黑" panose="00020600040101010101" charset="-122"/>
                <a:cs typeface="民国报纸字体" panose="02000000000000000000" pitchFamily="2" charset="-122"/>
              </a:rPr>
              <a:t>七年之养</a:t>
            </a:r>
            <a:endParaRPr kumimoji="0" lang="zh-CN" sz="6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a厚底黑" panose="00020600040101010101" charset="-122"/>
              <a:ea typeface="Aa厚底黑" panose="00020600040101010101" charset="-122"/>
              <a:cs typeface="民国报纸字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72839" y="2587515"/>
            <a:ext cx="5841242" cy="39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lt"/>
                <a:sym typeface="+mn-ea"/>
              </a:rPr>
              <a:t>以艺术滋养城市 · 用时间沉淀记忆</a:t>
            </a:r>
            <a:endParaRPr kumimoji="0" lang="zh-CN" sz="200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lt"/>
              <a:sym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0" y="532263"/>
            <a:ext cx="12192000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678305" y="2986405"/>
            <a:ext cx="8836025" cy="173355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600" b="1">
                <a:solidFill>
                  <a:srgbClr val="FF6600"/>
                </a:solidFill>
                <a:latin typeface="Aa厚底黑" panose="00020600040101010101" charset="-122"/>
                <a:ea typeface="Aa厚底黑" panose="00020600040101010101" charset="-122"/>
                <a:cs typeface="Aa厚底黑" panose="00020600040101010101" charset="-122"/>
              </a:rPr>
              <a:t>合柴艺术季</a:t>
            </a:r>
            <a:r>
              <a:rPr lang="en-US" altLang="zh-CN" sz="9600" b="1">
                <a:solidFill>
                  <a:srgbClr val="FF6600"/>
                </a:solidFill>
                <a:latin typeface="Aa厚底黑" panose="00020600040101010101" charset="-122"/>
                <a:ea typeface="Aa厚底黑" panose="00020600040101010101" charset="-122"/>
                <a:cs typeface="Aa厚底黑" panose="00020600040101010101" charset="-122"/>
              </a:rPr>
              <a:t> 7.0</a:t>
            </a:r>
            <a:endParaRPr lang="en-US" altLang="zh-CN" sz="9600" b="1">
              <a:solidFill>
                <a:srgbClr val="FF6600"/>
              </a:solidFill>
              <a:latin typeface="Aa厚底黑" panose="00020600040101010101" charset="-122"/>
              <a:ea typeface="Aa厚底黑" panose="00020600040101010101" charset="-122"/>
              <a:cs typeface="Aa厚底黑" panose="0002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3675" y="15875"/>
            <a:ext cx="1306195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yrene" charset="0"/>
                <a:ea typeface="民国报纸字体" panose="02000000000000000000" pitchFamily="2" charset="-122"/>
                <a:cs typeface="Cyrene" charset="0"/>
              </a:rPr>
              <a:t>2019 - 2026</a:t>
            </a:r>
            <a:endParaRPr kumimoji="0" lang="en-US" altLang="zh-CN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yrene" charset="0"/>
              <a:ea typeface="民国报纸字体" panose="02000000000000000000" pitchFamily="2" charset="-122"/>
              <a:cs typeface="Cyrene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745470" y="25400"/>
            <a:ext cx="1306195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yrene" charset="0"/>
                <a:ea typeface="民国报纸字体" panose="02000000000000000000" pitchFamily="2" charset="-122"/>
                <a:cs typeface="Cyrene" charset="0"/>
              </a:rPr>
              <a:t>Sep. - Nov.</a:t>
            </a:r>
            <a:endParaRPr kumimoji="0" lang="en-US" altLang="zh-CN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yrene" charset="0"/>
              <a:ea typeface="民国报纸字体" panose="02000000000000000000" pitchFamily="2" charset="-122"/>
              <a:cs typeface="Cyrene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20675" y="6285865"/>
            <a:ext cx="1772920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yrene" charset="0"/>
                <a:ea typeface="民国报纸字体" panose="02000000000000000000" pitchFamily="2" charset="-122"/>
                <a:cs typeface="Cyrene" charset="0"/>
              </a:rPr>
              <a:t>MORE THAN ART</a:t>
            </a:r>
            <a:endParaRPr kumimoji="0" lang="en-US" altLang="zh-CN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yrene" charset="0"/>
              <a:ea typeface="民国报纸字体" panose="02000000000000000000" pitchFamily="2" charset="-122"/>
              <a:cs typeface="Cyrene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69685" y="3952875"/>
            <a:ext cx="5126355" cy="92202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600">
                <a:solidFill>
                  <a:schemeClr val="tx1"/>
                </a:solidFill>
                <a:latin typeface="Harshita" panose="02000503000000000000" charset="0"/>
                <a:ea typeface="民国报纸字体" panose="02000000000000000000" pitchFamily="2" charset="-122"/>
                <a:cs typeface="Harshita" panose="02000503000000000000" charset="0"/>
              </a:rPr>
              <a:t>ART   SEASON</a:t>
            </a:r>
            <a:endParaRPr lang="en-US" altLang="zh-CN" sz="3600">
              <a:solidFill>
                <a:schemeClr val="tx1"/>
              </a:solidFill>
              <a:latin typeface="Harshita" panose="02000503000000000000" charset="0"/>
              <a:ea typeface="民国报纸字体" panose="02000000000000000000" pitchFamily="2" charset="-122"/>
              <a:cs typeface="Harshita" panose="02000503000000000000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175379" y="4929395"/>
            <a:ext cx="5841242" cy="33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sz="16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lt"/>
              </a:rPr>
              <a:t>2026.09-11</a:t>
            </a:r>
            <a:endParaRPr kumimoji="0" lang="en-US" sz="16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微信图片_20260722152240_18171_44"/>
          <p:cNvPicPr>
            <a:picLocks noChangeAspect="1"/>
          </p:cNvPicPr>
          <p:nvPr/>
        </p:nvPicPr>
        <p:blipFill>
          <a:blip r:embed="rId1"/>
          <a:srcRect r="8672"/>
          <a:stretch>
            <a:fillRect/>
          </a:stretch>
        </p:blipFill>
        <p:spPr>
          <a:xfrm>
            <a:off x="1057275" y="0"/>
            <a:ext cx="11134725" cy="685419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-12700" y="6350"/>
            <a:ext cx="2185670" cy="685101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 flipH="1">
            <a:off x="89535" y="255270"/>
            <a:ext cx="1310005" cy="6150610"/>
          </a:xfrm>
          <a:prstGeom prst="rect">
            <a:avLst/>
          </a:prstGeom>
          <a:noFill/>
        </p:spPr>
        <p:txBody>
          <a:bodyPr vert="mongolianVert" wrap="square" rtlCol="0">
            <a:noAutofit/>
          </a:bodyPr>
          <a:p>
            <a:r>
              <a:rPr lang="zh-CN" altLang="en-US" sz="6000" spc="170">
                <a:solidFill>
                  <a:srgbClr val="FF6600"/>
                </a:solidFill>
                <a:uFillTx/>
                <a:latin typeface="Aa厚底黑" panose="00020600040101010101" charset="-122"/>
                <a:ea typeface="Aa厚底黑" panose="00020600040101010101" charset="-122"/>
                <a:cs typeface="+mj-lt"/>
                <a:sym typeface="+mn-ea"/>
              </a:rPr>
              <a:t>布局图</a:t>
            </a:r>
            <a:endParaRPr lang="zh-CN" altLang="en-US" sz="6000" spc="170">
              <a:solidFill>
                <a:srgbClr val="FF6600"/>
              </a:solidFill>
              <a:effectLst/>
              <a:uFillTx/>
              <a:latin typeface="Aa厚底黑" panose="00020600040101010101" charset="-122"/>
              <a:ea typeface="Aa厚底黑" panose="00020600040101010101" charset="-122"/>
              <a:cs typeface="+mj-lt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-19050" y="2896870"/>
            <a:ext cx="21844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>
                <a:solidFill>
                  <a:schemeClr val="accent2"/>
                </a:solidFill>
              </a:rPr>
              <a:t>需要</a:t>
            </a:r>
            <a:r>
              <a:rPr lang="en-US" altLang="zh-CN" sz="1600">
                <a:solidFill>
                  <a:schemeClr val="accent2"/>
                </a:solidFill>
              </a:rPr>
              <a:t>7</a:t>
            </a:r>
            <a:r>
              <a:rPr lang="zh-CN" altLang="en-US" sz="1600">
                <a:solidFill>
                  <a:schemeClr val="accent2"/>
                </a:solidFill>
              </a:rPr>
              <a:t>个定点演出点位</a:t>
            </a:r>
            <a:endParaRPr lang="zh-CN" altLang="en-US" sz="1600">
              <a:solidFill>
                <a:schemeClr val="accent2"/>
              </a:solidFill>
            </a:endParaRPr>
          </a:p>
          <a:p>
            <a:endParaRPr lang="zh-CN" altLang="en-US" sz="1600">
              <a:solidFill>
                <a:schemeClr val="accent2"/>
              </a:solidFill>
            </a:endParaRPr>
          </a:p>
          <a:p>
            <a:r>
              <a:rPr lang="zh-CN" altLang="en-US" sz="1600">
                <a:solidFill>
                  <a:schemeClr val="accent2"/>
                </a:solidFill>
              </a:rPr>
              <a:t>全园区巡游路线</a:t>
            </a:r>
            <a:endParaRPr lang="zh-CN" altLang="en-US" sz="1600">
              <a:solidFill>
                <a:schemeClr val="accent2"/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-1270" y="-11430"/>
            <a:ext cx="12204700" cy="93726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3" name="回顾"/>
          <p:cNvSpPr txBox="1"/>
          <p:nvPr/>
        </p:nvSpPr>
        <p:spPr>
          <a:xfrm>
            <a:off x="295275" y="48260"/>
            <a:ext cx="9018270" cy="89471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Autofit/>
          </a:bodyPr>
          <a:lstStyle>
            <a:lvl1pPr>
              <a:defRPr>
                <a:latin typeface="蘋果儷細宋"/>
                <a:ea typeface="蘋果儷細宋"/>
                <a:cs typeface="蘋果儷細宋"/>
                <a:sym typeface="蘋果儷細宋"/>
              </a:defRPr>
            </a:lvl1pPr>
          </a:lstStyle>
          <a:p>
            <a:r>
              <a:rPr lang="en-US" altLang="zh-CN" sz="400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a厚底黑" panose="00020600040101010101" charset="-122"/>
                <a:ea typeface="Aa厚底黑" panose="00020600040101010101" charset="-122"/>
                <a:cs typeface="+mj-lt"/>
              </a:rPr>
              <a:t>01 / </a:t>
            </a:r>
            <a:r>
              <a:rPr lang="zh-CN" altLang="en-US" sz="400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a厚底黑" panose="00020600040101010101" charset="-122"/>
                <a:ea typeface="Aa厚底黑" panose="00020600040101010101" charset="-122"/>
                <a:cs typeface="+mj-lt"/>
              </a:rPr>
              <a:t>全园区路演</a:t>
            </a:r>
            <a:endParaRPr lang="zh-CN" altLang="en-US" sz="400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a厚底黑" panose="00020600040101010101" charset="-122"/>
              <a:ea typeface="Aa厚底黑" panose="00020600040101010101" charset="-122"/>
              <a:cs typeface="+mj-lt"/>
            </a:endParaRPr>
          </a:p>
        </p:txBody>
      </p:sp>
      <p:sp>
        <p:nvSpPr>
          <p:cNvPr id="8" name="线条"/>
          <p:cNvSpPr/>
          <p:nvPr/>
        </p:nvSpPr>
        <p:spPr>
          <a:xfrm rot="5400000" flipV="1">
            <a:off x="774599" y="415234"/>
            <a:ext cx="1" cy="960536"/>
          </a:xfrm>
          <a:prstGeom prst="line">
            <a:avLst/>
          </a:prstGeom>
          <a:ln>
            <a:solidFill>
              <a:srgbClr val="000000"/>
            </a:solidFill>
            <a:miter lim="400000"/>
          </a:ln>
        </p:spPr>
        <p:txBody>
          <a:bodyPr lIns="25400" tIns="25400" rIns="25400" bIns="25400" anchor="ctr"/>
          <a:lstStyle/>
          <a:p>
            <a:endParaRPr sz="900"/>
          </a:p>
        </p:txBody>
      </p:sp>
      <p:sp>
        <p:nvSpPr>
          <p:cNvPr id="11" name="标题 1"/>
          <p:cNvSpPr/>
          <p:nvPr/>
        </p:nvSpPr>
        <p:spPr>
          <a:xfrm>
            <a:off x="9525635" y="142240"/>
            <a:ext cx="2362200" cy="69659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marL="342900" indent="-342900" algn="r">
              <a:buFont typeface="Arial" panose="020B0604020202020204" pitchFamily="34" charset="0"/>
              <a:buChar char="•"/>
            </a:pPr>
            <a:r>
              <a:rPr lang="en-US" altLang="zh-CN" sz="2000" b="0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字语坊视觉雅楷" panose="02000503000000000000" charset="-122"/>
                <a:cs typeface="+mj-lt"/>
              </a:rPr>
              <a:t>HECHAI ART SEASON 7.0</a:t>
            </a:r>
            <a:endParaRPr lang="en-US" altLang="zh-CN" sz="2000" b="0"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ea typeface="字语坊视觉雅楷" panose="02000503000000000000" charset="-122"/>
              <a:cs typeface="+mj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0680" y="1142365"/>
            <a:ext cx="52260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 defTabSz="914400" hangingPunct="1">
              <a:lnSpc>
                <a:spcPct val="140000"/>
              </a:lnSpc>
              <a:spcBef>
                <a:spcPts val="0"/>
              </a:spcBef>
              <a:defRPr sz="1100" b="0">
                <a:solidFill>
                  <a:srgbClr val="4A4A4A"/>
                </a:solidFill>
                <a:latin typeface="微软雅黑" panose="020B0503020204020204" charset="-122"/>
              </a:defRPr>
            </a:pPr>
            <a:r>
              <a:rPr lang="zh-CN" altLang="en-US" sz="2000" b="1">
                <a:solidFill>
                  <a:schemeClr val="tx1"/>
                </a:solidFill>
                <a:ea typeface="微软雅黑" panose="020B0503020204020204" charset="-122"/>
                <a:cs typeface="微软雅黑" panose="020B0503020204020204" charset="-122"/>
                <a:sym typeface="+mn-ea"/>
              </a:rPr>
              <a:t>路演类型包括：行为艺术、街头互动、乐队</a:t>
            </a:r>
            <a:endParaRPr lang="zh-CN" altLang="en-US" sz="2000" b="1">
              <a:solidFill>
                <a:schemeClr val="tx1"/>
              </a:solidFill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-1270" y="-11430"/>
            <a:ext cx="12204700" cy="93726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3" name="回顾"/>
          <p:cNvSpPr txBox="1"/>
          <p:nvPr/>
        </p:nvSpPr>
        <p:spPr>
          <a:xfrm>
            <a:off x="295275" y="48260"/>
            <a:ext cx="10363200" cy="89471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Autofit/>
          </a:bodyPr>
          <a:lstStyle>
            <a:lvl1pPr>
              <a:defRPr>
                <a:latin typeface="蘋果儷細宋"/>
                <a:ea typeface="蘋果儷細宋"/>
                <a:cs typeface="蘋果儷細宋"/>
                <a:sym typeface="蘋果儷細宋"/>
              </a:defRPr>
            </a:lvl1pPr>
          </a:lstStyle>
          <a:p>
            <a:r>
              <a:rPr lang="en-US" altLang="zh-CN" sz="400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a厚底黑" panose="00020600040101010101" charset="-122"/>
                <a:ea typeface="Aa厚底黑" panose="00020600040101010101" charset="-122"/>
                <a:cs typeface="+mj-lt"/>
              </a:rPr>
              <a:t>02 / </a:t>
            </a:r>
            <a:r>
              <a:rPr lang="zh-CN" altLang="en-US" sz="400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a厚底黑" panose="00020600040101010101" charset="-122"/>
                <a:ea typeface="Aa厚底黑" panose="00020600040101010101" charset="-122"/>
                <a:cs typeface="+mj-lt"/>
              </a:rPr>
              <a:t>合柴定制主题巡游车</a:t>
            </a:r>
            <a:r>
              <a:rPr lang="en-US" altLang="zh-CN" sz="400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a厚底黑" panose="00020600040101010101" charset="-122"/>
                <a:ea typeface="Aa厚底黑" panose="00020600040101010101" charset="-122"/>
                <a:cs typeface="+mj-lt"/>
              </a:rPr>
              <a:t>+NPC</a:t>
            </a:r>
            <a:r>
              <a:rPr lang="zh-CN" altLang="en-US" sz="400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a厚底黑" panose="00020600040101010101" charset="-122"/>
                <a:ea typeface="Aa厚底黑" panose="00020600040101010101" charset="-122"/>
                <a:cs typeface="+mj-lt"/>
              </a:rPr>
              <a:t>互动</a:t>
            </a:r>
            <a:endParaRPr lang="zh-CN" altLang="en-US" sz="400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a厚底黑" panose="00020600040101010101" charset="-122"/>
              <a:ea typeface="Aa厚底黑" panose="00020600040101010101" charset="-122"/>
              <a:cs typeface="+mj-lt"/>
            </a:endParaRPr>
          </a:p>
        </p:txBody>
      </p:sp>
      <p:sp>
        <p:nvSpPr>
          <p:cNvPr id="16" name="文本框 15"/>
          <p:cNvSpPr txBox="1"/>
          <p:nvPr>
            <p:custDataLst>
              <p:tags r:id="rId1"/>
            </p:custDataLst>
          </p:nvPr>
        </p:nvSpPr>
        <p:spPr>
          <a:xfrm>
            <a:off x="153035" y="1570990"/>
            <a:ext cx="4611370" cy="39179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0" algn="l">
              <a:lnSpc>
                <a:spcPct val="120000"/>
              </a:lnSpc>
              <a:buFont typeface="Arial" panose="020B0604020202020204" pitchFamily="34" charset="0"/>
            </a:pPr>
            <a:r>
              <a:rPr lang="zh-CN" altLang="en-US" sz="1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女性巡游</a:t>
            </a:r>
            <a:r>
              <a:rPr lang="en-US" altLang="zh-CN" sz="1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NPC 6</a:t>
            </a:r>
            <a:r>
              <a:rPr lang="zh-CN" altLang="en-US" sz="1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名，需配合巡游车主题进行装扮</a:t>
            </a:r>
            <a:endParaRPr lang="en-US" altLang="zh-CN" sz="16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434340" y="2563495"/>
            <a:ext cx="4702810" cy="3528060"/>
          </a:xfrm>
          <a:prstGeom prst="rect">
            <a:avLst/>
          </a:prstGeom>
        </p:spPr>
      </p:pic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153035" y="1057275"/>
            <a:ext cx="8004175" cy="51371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0" algn="l">
              <a:lnSpc>
                <a:spcPct val="120000"/>
              </a:lnSpc>
              <a:buFont typeface="Arial" panose="020B0604020202020204" pitchFamily="34" charset="0"/>
            </a:pPr>
            <a:r>
              <a:rPr lang="zh-CN" sz="1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定制主题巡游车</a:t>
            </a:r>
            <a:r>
              <a:rPr lang="en-US" altLang="zh-CN" sz="1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r>
              <a:rPr lang="zh-CN" altLang="en-US" sz="1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辆：</a:t>
            </a:r>
            <a:r>
              <a:rPr lang="zh-CN" sz="1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每辆车配</a:t>
            </a:r>
            <a:r>
              <a:rPr lang="en-US" altLang="zh-CN" sz="1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1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名男性</a:t>
            </a:r>
            <a:r>
              <a:rPr lang="en-US" altLang="zh-CN" sz="1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NPC</a:t>
            </a:r>
            <a:r>
              <a:rPr lang="zh-CN" altLang="en-US" sz="1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，共计</a:t>
            </a:r>
            <a:r>
              <a:rPr lang="en-US" altLang="zh-CN" sz="1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r>
              <a:rPr lang="zh-CN" altLang="en-US" sz="1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名，</a:t>
            </a:r>
            <a:r>
              <a:rPr lang="zh-CN" altLang="en-US" sz="1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需配合巡游车主题进行装扮</a:t>
            </a:r>
            <a:endParaRPr lang="zh-CN" altLang="en-US" sz="16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8320" y="1976120"/>
            <a:ext cx="3525520" cy="470217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999730" y="2410460"/>
            <a:ext cx="40640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FF0000"/>
                </a:solidFill>
                <a:highlight>
                  <a:srgbClr val="FFFF00"/>
                </a:highlight>
              </a:rPr>
              <a:t>车辆为合柴固有车辆，需要巡游主题音乐及主题巡游服饰策划。</a:t>
            </a:r>
            <a:endParaRPr lang="zh-CN" altLang="en-US" b="1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-1270" y="-11430"/>
            <a:ext cx="12204700" cy="93726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3" name="回顾"/>
          <p:cNvSpPr txBox="1"/>
          <p:nvPr/>
        </p:nvSpPr>
        <p:spPr>
          <a:xfrm>
            <a:off x="295275" y="48260"/>
            <a:ext cx="10363200" cy="89471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Autofit/>
          </a:bodyPr>
          <a:lstStyle>
            <a:lvl1pPr>
              <a:defRPr>
                <a:latin typeface="蘋果儷細宋"/>
                <a:ea typeface="蘋果儷細宋"/>
                <a:cs typeface="蘋果儷細宋"/>
                <a:sym typeface="蘋果儷細宋"/>
              </a:defRPr>
            </a:lvl1pPr>
          </a:lstStyle>
          <a:p>
            <a:r>
              <a:rPr lang="en-US" sz="400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a厚底黑" panose="00020600040101010101" charset="-122"/>
                <a:ea typeface="Aa厚底黑" panose="00020600040101010101" charset="-122"/>
                <a:cs typeface="+mj-lt"/>
              </a:rPr>
              <a:t>10.1-10.5   </a:t>
            </a:r>
            <a:r>
              <a:rPr lang="zh-CN" altLang="en-US" sz="400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a厚底黑" panose="00020600040101010101" charset="-122"/>
                <a:ea typeface="Aa厚底黑" panose="00020600040101010101" charset="-122"/>
                <a:cs typeface="+mj-lt"/>
              </a:rPr>
              <a:t>活动排期表</a:t>
            </a:r>
            <a:endParaRPr lang="zh-CN" altLang="en-US" sz="400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a厚底黑" panose="00020600040101010101" charset="-122"/>
              <a:ea typeface="Aa厚底黑" panose="00020600040101010101" charset="-122"/>
              <a:cs typeface="+mj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5900" y="1482408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defTabSz="266700"/>
            <a:r>
              <a:rPr lang="zh-CN" altLang="en-US" sz="16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需体现节目编排与排期、每日演出流程安排</a:t>
            </a:r>
            <a:endParaRPr lang="zh-CN" altLang="en-US" sz="16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-1270" y="-11430"/>
            <a:ext cx="12204700" cy="93726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3" name="回顾"/>
          <p:cNvSpPr txBox="1"/>
          <p:nvPr/>
        </p:nvSpPr>
        <p:spPr>
          <a:xfrm>
            <a:off x="295275" y="48260"/>
            <a:ext cx="10363200" cy="89471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Autofit/>
          </a:bodyPr>
          <a:lstStyle>
            <a:lvl1pPr>
              <a:defRPr>
                <a:latin typeface="蘋果儷細宋"/>
                <a:ea typeface="蘋果儷細宋"/>
                <a:cs typeface="蘋果儷細宋"/>
                <a:sym typeface="蘋果儷細宋"/>
              </a:defRPr>
            </a:lvl1pPr>
          </a:lstStyle>
          <a:p>
            <a:r>
              <a:rPr lang="zh-CN" sz="400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a厚底黑" panose="00020600040101010101" charset="-122"/>
                <a:ea typeface="Aa厚底黑" panose="00020600040101010101" charset="-122"/>
                <a:cs typeface="+mj-lt"/>
              </a:rPr>
              <a:t>保障方案</a:t>
            </a:r>
            <a:endParaRPr lang="en-US" altLang="zh-CN" sz="400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a厚底黑" panose="00020600040101010101" charset="-122"/>
              <a:ea typeface="Aa厚底黑" panose="00020600040101010101" charset="-122"/>
              <a:cs typeface="+mj-lt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AICARD_INVALID" val="Invalid"/>
</p:tagLst>
</file>

<file path=ppt/tags/tag64.xml><?xml version="1.0" encoding="utf-8"?>
<p:tagLst xmlns:p="http://schemas.openxmlformats.org/presentationml/2006/main">
  <p:tag name="KSO_WM_DIAGRAM_VIRTUALLY_FRAME" val="{&quot;height&quot;:449.45,&quot;left&quot;:299.85,&quot;top&quot;:77.7,&quot;width&quot;:691.1}"/>
</p:tagLst>
</file>

<file path=ppt/tags/tag65.xml><?xml version="1.0" encoding="utf-8"?>
<p:tagLst xmlns:p="http://schemas.openxmlformats.org/presentationml/2006/main">
  <p:tag name="KSO_WM_DIAGRAM_VIRTUALLY_FRAME" val="{&quot;height&quot;:449.45,&quot;left&quot;:299.85,&quot;top&quot;:77.7,&quot;width&quot;:691.1}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307</Words>
  <Application>WPS 演示</Application>
  <PresentationFormat>宽屏</PresentationFormat>
  <Paragraphs>42</Paragraphs>
  <Slides>6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22" baseType="lpstr">
      <vt:lpstr>Arial</vt:lpstr>
      <vt:lpstr>宋体</vt:lpstr>
      <vt:lpstr>Wingdings</vt:lpstr>
      <vt:lpstr>Wingdings</vt:lpstr>
      <vt:lpstr>Aa厚底黑</vt:lpstr>
      <vt:lpstr>微软雅黑</vt:lpstr>
      <vt:lpstr>Calibri</vt:lpstr>
      <vt:lpstr>Arial Unicode MS</vt:lpstr>
      <vt:lpstr>民国报纸字体</vt:lpstr>
      <vt:lpstr>Cyrene</vt:lpstr>
      <vt:lpstr>Advent Pro</vt:lpstr>
      <vt:lpstr>Harshita</vt:lpstr>
      <vt:lpstr>MS PGothic</vt:lpstr>
      <vt:lpstr>蘋果儷細宋</vt:lpstr>
      <vt:lpstr>字语坊视觉雅楷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如今</cp:lastModifiedBy>
  <cp:revision>161</cp:revision>
  <dcterms:created xsi:type="dcterms:W3CDTF">2019-06-19T02:08:00Z</dcterms:created>
  <dcterms:modified xsi:type="dcterms:W3CDTF">2026-09-19T13:18:57Z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2052-12.1.0.28505</vt:lpwstr>
  </property>
  <property fmtid="{D5CDD505-2E9C-101B-9397-08002B2CF9AE}" pid="3" name="ICV">
    <vt:lpwstr>A92BAEFF6F6F4776A417E34CF23A903D_13</vt:lpwstr>
  </property>
</Properties>
</file>